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embeddedFontLst>
    <p:embeddedFont>
      <p:font typeface="Nunito" charset="-52"/>
      <p:regular r:id="rId15"/>
      <p:bold r:id="rId16"/>
      <p:italic r:id="rId17"/>
      <p:boldItalic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Arial Narrow" pitchFamily="34" charset="0"/>
      <p:regular r:id="rId23"/>
      <p:bold r:id="rId24"/>
      <p:italic r:id="rId25"/>
      <p:boldItalic r:id="rId26"/>
    </p:embeddedFont>
    <p:embeddedFont>
      <p:font typeface="Mali" charset="-34"/>
      <p:regular r:id="rId27"/>
      <p:bold r:id="rId28"/>
      <p:italic r:id="rId29"/>
      <p:boldItalic r:id="rId30"/>
    </p:embeddedFont>
    <p:embeddedFont>
      <p:font typeface="Book Antiqua" pitchFamily="18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5" roundtripDataSignature="AMtx7miOQKj9AGYg0ItFUToTvVrT7Trm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B148F67-329B-4D9D-AB62-E41CF69323D1}">
  <a:tblStyle styleId="{BB148F67-329B-4D9D-AB62-E41CF69323D1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3" d="100"/>
          <a:sy n="103" d="100"/>
        </p:scale>
        <p:origin x="-42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94228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7" name="Google Shape;24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5" name="Google Shape;25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3" name="Google Shape;26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8" name="Google Shape;1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6" name="Google Shape;2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4" name="Google Shape;2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uk-UA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0" name="Google Shape;23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ctrTitle"/>
          </p:nvPr>
        </p:nvSpPr>
        <p:spPr>
          <a:xfrm>
            <a:off x="829000" y="772625"/>
            <a:ext cx="71469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grpSp>
        <p:nvGrpSpPr>
          <p:cNvPr id="11" name="Google Shape;11;p14"/>
          <p:cNvGrpSpPr/>
          <p:nvPr/>
        </p:nvGrpSpPr>
        <p:grpSpPr>
          <a:xfrm>
            <a:off x="3409171" y="2429676"/>
            <a:ext cx="5318543" cy="7882145"/>
            <a:chOff x="3485371" y="1424851"/>
            <a:chExt cx="5318543" cy="7882145"/>
          </a:xfrm>
        </p:grpSpPr>
        <p:grpSp>
          <p:nvGrpSpPr>
            <p:cNvPr id="12" name="Google Shape;12;p14"/>
            <p:cNvGrpSpPr/>
            <p:nvPr/>
          </p:nvGrpSpPr>
          <p:grpSpPr>
            <a:xfrm>
              <a:off x="3485371" y="1958251"/>
              <a:ext cx="468816" cy="7120145"/>
              <a:chOff x="1447800" y="152400"/>
              <a:chExt cx="318597" cy="4838699"/>
            </a:xfrm>
          </p:grpSpPr>
          <p:sp>
            <p:nvSpPr>
              <p:cNvPr id="13" name="Google Shape;13;p14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4" name="Google Shape;14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" name="Google Shape;15;p14"/>
            <p:cNvGrpSpPr/>
            <p:nvPr/>
          </p:nvGrpSpPr>
          <p:grpSpPr>
            <a:xfrm>
              <a:off x="3808592" y="1577251"/>
              <a:ext cx="468816" cy="7120145"/>
              <a:chOff x="1600200" y="152400"/>
              <a:chExt cx="318597" cy="4838699"/>
            </a:xfrm>
          </p:grpSpPr>
          <p:sp>
            <p:nvSpPr>
              <p:cNvPr id="16" name="Google Shape;16;p14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7" name="Google Shape;17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" name="Google Shape;18;p14"/>
            <p:cNvGrpSpPr/>
            <p:nvPr/>
          </p:nvGrpSpPr>
          <p:grpSpPr>
            <a:xfrm>
              <a:off x="4131812" y="2186851"/>
              <a:ext cx="468816" cy="7120145"/>
              <a:chOff x="533400" y="152400"/>
              <a:chExt cx="318597" cy="4838699"/>
            </a:xfrm>
          </p:grpSpPr>
          <p:sp>
            <p:nvSpPr>
              <p:cNvPr id="19" name="Google Shape;19;p14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0" name="Google Shape;20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1" name="Google Shape;21;p14"/>
            <p:cNvGrpSpPr/>
            <p:nvPr/>
          </p:nvGrpSpPr>
          <p:grpSpPr>
            <a:xfrm>
              <a:off x="4455033" y="1729651"/>
              <a:ext cx="468816" cy="7120145"/>
              <a:chOff x="685800" y="152400"/>
              <a:chExt cx="318597" cy="4838699"/>
            </a:xfrm>
          </p:grpSpPr>
          <p:sp>
            <p:nvSpPr>
              <p:cNvPr id="22" name="Google Shape;22;p14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3" name="Google Shape;23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4" name="Google Shape;24;p14"/>
            <p:cNvGrpSpPr/>
            <p:nvPr/>
          </p:nvGrpSpPr>
          <p:grpSpPr>
            <a:xfrm>
              <a:off x="4778254" y="1424851"/>
              <a:ext cx="468816" cy="7120145"/>
              <a:chOff x="838200" y="152400"/>
              <a:chExt cx="318597" cy="4838699"/>
            </a:xfrm>
          </p:grpSpPr>
          <p:sp>
            <p:nvSpPr>
              <p:cNvPr id="25" name="Google Shape;25;p14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6" name="Google Shape;26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7" name="Google Shape;27;p14"/>
            <p:cNvGrpSpPr/>
            <p:nvPr/>
          </p:nvGrpSpPr>
          <p:grpSpPr>
            <a:xfrm>
              <a:off x="5101474" y="1882051"/>
              <a:ext cx="468816" cy="7120145"/>
              <a:chOff x="990600" y="152400"/>
              <a:chExt cx="318597" cy="4838699"/>
            </a:xfrm>
          </p:grpSpPr>
          <p:sp>
            <p:nvSpPr>
              <p:cNvPr id="28" name="Google Shape;28;p14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9" name="Google Shape;29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0" name="Google Shape;30;p14"/>
            <p:cNvGrpSpPr/>
            <p:nvPr/>
          </p:nvGrpSpPr>
          <p:grpSpPr>
            <a:xfrm>
              <a:off x="5424695" y="1729651"/>
              <a:ext cx="468816" cy="7120145"/>
              <a:chOff x="3663063" y="152400"/>
              <a:chExt cx="318597" cy="4838699"/>
            </a:xfrm>
          </p:grpSpPr>
          <p:sp>
            <p:nvSpPr>
              <p:cNvPr id="31" name="Google Shape;31;p14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2" name="Google Shape;32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3" name="Google Shape;33;p14"/>
            <p:cNvGrpSpPr/>
            <p:nvPr/>
          </p:nvGrpSpPr>
          <p:grpSpPr>
            <a:xfrm>
              <a:off x="5747916" y="2034451"/>
              <a:ext cx="468816" cy="7120145"/>
              <a:chOff x="1295400" y="152400"/>
              <a:chExt cx="318597" cy="4838699"/>
            </a:xfrm>
          </p:grpSpPr>
          <p:sp>
            <p:nvSpPr>
              <p:cNvPr id="34" name="Google Shape;34;p14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5" name="Google Shape;35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6" name="Google Shape;36;p14"/>
            <p:cNvGrpSpPr/>
            <p:nvPr/>
          </p:nvGrpSpPr>
          <p:grpSpPr>
            <a:xfrm>
              <a:off x="6072553" y="1958251"/>
              <a:ext cx="468816" cy="7120145"/>
              <a:chOff x="1447800" y="152400"/>
              <a:chExt cx="318597" cy="4838699"/>
            </a:xfrm>
          </p:grpSpPr>
          <p:sp>
            <p:nvSpPr>
              <p:cNvPr id="37" name="Google Shape;37;p14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8" name="Google Shape;38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9" name="Google Shape;39;p14"/>
            <p:cNvGrpSpPr/>
            <p:nvPr/>
          </p:nvGrpSpPr>
          <p:grpSpPr>
            <a:xfrm>
              <a:off x="6395774" y="1653451"/>
              <a:ext cx="468816" cy="7120145"/>
              <a:chOff x="1600200" y="152400"/>
              <a:chExt cx="318597" cy="4838699"/>
            </a:xfrm>
          </p:grpSpPr>
          <p:sp>
            <p:nvSpPr>
              <p:cNvPr id="40" name="Google Shape;40;p14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1" name="Google Shape;41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2" name="Google Shape;42;p14"/>
            <p:cNvGrpSpPr/>
            <p:nvPr/>
          </p:nvGrpSpPr>
          <p:grpSpPr>
            <a:xfrm>
              <a:off x="6718994" y="1424851"/>
              <a:ext cx="468816" cy="7120145"/>
              <a:chOff x="533400" y="152400"/>
              <a:chExt cx="318597" cy="4838699"/>
            </a:xfrm>
          </p:grpSpPr>
          <p:sp>
            <p:nvSpPr>
              <p:cNvPr id="43" name="Google Shape;43;p14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4" name="Google Shape;44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" name="Google Shape;45;p14"/>
            <p:cNvGrpSpPr/>
            <p:nvPr/>
          </p:nvGrpSpPr>
          <p:grpSpPr>
            <a:xfrm>
              <a:off x="7042215" y="1501051"/>
              <a:ext cx="468816" cy="7120145"/>
              <a:chOff x="685800" y="152400"/>
              <a:chExt cx="318597" cy="4838699"/>
            </a:xfrm>
          </p:grpSpPr>
          <p:sp>
            <p:nvSpPr>
              <p:cNvPr id="46" name="Google Shape;46;p14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7" name="Google Shape;47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8" name="Google Shape;48;p14"/>
            <p:cNvGrpSpPr/>
            <p:nvPr/>
          </p:nvGrpSpPr>
          <p:grpSpPr>
            <a:xfrm>
              <a:off x="7365436" y="1882051"/>
              <a:ext cx="468816" cy="7120145"/>
              <a:chOff x="838200" y="152400"/>
              <a:chExt cx="318597" cy="4838699"/>
            </a:xfrm>
          </p:grpSpPr>
          <p:sp>
            <p:nvSpPr>
              <p:cNvPr id="49" name="Google Shape;49;p14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0" name="Google Shape;50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1" name="Google Shape;51;p14"/>
            <p:cNvGrpSpPr/>
            <p:nvPr/>
          </p:nvGrpSpPr>
          <p:grpSpPr>
            <a:xfrm>
              <a:off x="7688656" y="1424851"/>
              <a:ext cx="468816" cy="7120145"/>
              <a:chOff x="990600" y="152400"/>
              <a:chExt cx="318597" cy="4838699"/>
            </a:xfrm>
          </p:grpSpPr>
          <p:sp>
            <p:nvSpPr>
              <p:cNvPr id="52" name="Google Shape;52;p14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3" name="Google Shape;53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4" name="Google Shape;54;p14"/>
            <p:cNvGrpSpPr/>
            <p:nvPr/>
          </p:nvGrpSpPr>
          <p:grpSpPr>
            <a:xfrm>
              <a:off x="8011877" y="2186851"/>
              <a:ext cx="468816" cy="7120145"/>
              <a:chOff x="3663063" y="152400"/>
              <a:chExt cx="318597" cy="4838699"/>
            </a:xfrm>
          </p:grpSpPr>
          <p:sp>
            <p:nvSpPr>
              <p:cNvPr id="55" name="Google Shape;55;p14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6" name="Google Shape;56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7" name="Google Shape;57;p14"/>
            <p:cNvGrpSpPr/>
            <p:nvPr/>
          </p:nvGrpSpPr>
          <p:grpSpPr>
            <a:xfrm>
              <a:off x="8335098" y="1805851"/>
              <a:ext cx="468816" cy="7120145"/>
              <a:chOff x="1295400" y="152400"/>
              <a:chExt cx="318597" cy="4838699"/>
            </a:xfrm>
          </p:grpSpPr>
          <p:sp>
            <p:nvSpPr>
              <p:cNvPr id="58" name="Google Shape;58;p14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9" name="Google Shape;59;p14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pencil - Light paper">
  <p:cSld name="BLANK_1_1">
    <p:bg>
      <p:bgPr>
        <a:solidFill>
          <a:schemeClr val="accent5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/>
          <p:nvPr/>
        </p:nvSpPr>
        <p:spPr>
          <a:xfrm rot="197195">
            <a:off x="572737" y="994041"/>
            <a:ext cx="2440148" cy="137295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6"/>
          <p:cNvSpPr txBox="1">
            <a:spLocks noGrp="1"/>
          </p:cNvSpPr>
          <p:nvPr>
            <p:ph type="title"/>
          </p:nvPr>
        </p:nvSpPr>
        <p:spPr>
          <a:xfrm>
            <a:off x="829000" y="526700"/>
            <a:ext cx="69021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body" idx="1"/>
          </p:nvPr>
        </p:nvSpPr>
        <p:spPr>
          <a:xfrm>
            <a:off x="829000" y="1352549"/>
            <a:ext cx="6902100" cy="33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✘"/>
              <a:defRPr/>
            </a:lvl1pPr>
            <a:lvl2pPr marL="914400" lvl="1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-"/>
              <a:defRPr/>
            </a:lvl2pPr>
            <a:lvl3pPr marL="1371600" lvl="2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-"/>
              <a:defRPr/>
            </a:lvl3pPr>
            <a:lvl4pPr marL="1828800" lvl="3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grpSp>
        <p:nvGrpSpPr>
          <p:cNvPr id="68" name="Google Shape;68;p16"/>
          <p:cNvGrpSpPr/>
          <p:nvPr/>
        </p:nvGrpSpPr>
        <p:grpSpPr>
          <a:xfrm>
            <a:off x="8004405" y="417297"/>
            <a:ext cx="3529549" cy="4525764"/>
            <a:chOff x="8004405" y="372498"/>
            <a:chExt cx="3529549" cy="4525764"/>
          </a:xfrm>
        </p:grpSpPr>
        <p:grpSp>
          <p:nvGrpSpPr>
            <p:cNvPr id="69" name="Google Shape;69;p16"/>
            <p:cNvGrpSpPr/>
            <p:nvPr/>
          </p:nvGrpSpPr>
          <p:grpSpPr>
            <a:xfrm rot="-5400000" flipH="1">
              <a:off x="8541351" y="-164449"/>
              <a:ext cx="2227938" cy="3301831"/>
              <a:chOff x="3485371" y="1424851"/>
              <a:chExt cx="5318543" cy="7882145"/>
            </a:xfrm>
          </p:grpSpPr>
          <p:grpSp>
            <p:nvGrpSpPr>
              <p:cNvPr id="70" name="Google Shape;70;p16"/>
              <p:cNvGrpSpPr/>
              <p:nvPr/>
            </p:nvGrpSpPr>
            <p:grpSpPr>
              <a:xfrm>
                <a:off x="3485371" y="1958251"/>
                <a:ext cx="468816" cy="7120145"/>
                <a:chOff x="1447800" y="152400"/>
                <a:chExt cx="318597" cy="4838699"/>
              </a:xfrm>
            </p:grpSpPr>
            <p:sp>
              <p:nvSpPr>
                <p:cNvPr id="71" name="Google Shape;71;p16"/>
                <p:cNvSpPr/>
                <p:nvPr/>
              </p:nvSpPr>
              <p:spPr>
                <a:xfrm>
                  <a:off x="1452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72" name="Google Shape;72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447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73" name="Google Shape;73;p16"/>
              <p:cNvGrpSpPr/>
              <p:nvPr/>
            </p:nvGrpSpPr>
            <p:grpSpPr>
              <a:xfrm>
                <a:off x="3808592" y="15772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74" name="Google Shape;74;p16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75" name="Google Shape;75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76" name="Google Shape;76;p16"/>
              <p:cNvGrpSpPr/>
              <p:nvPr/>
            </p:nvGrpSpPr>
            <p:grpSpPr>
              <a:xfrm>
                <a:off x="4131812" y="2186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77" name="Google Shape;77;p16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78" name="Google Shape;78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79" name="Google Shape;79;p16"/>
              <p:cNvGrpSpPr/>
              <p:nvPr/>
            </p:nvGrpSpPr>
            <p:grpSpPr>
              <a:xfrm>
                <a:off x="4455033" y="1729651"/>
                <a:ext cx="468816" cy="7120145"/>
                <a:chOff x="685800" y="152400"/>
                <a:chExt cx="318597" cy="4838699"/>
              </a:xfrm>
            </p:grpSpPr>
            <p:sp>
              <p:nvSpPr>
                <p:cNvPr id="80" name="Google Shape;80;p16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81" name="Google Shape;81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82" name="Google Shape;82;p16"/>
              <p:cNvGrpSpPr/>
              <p:nvPr/>
            </p:nvGrpSpPr>
            <p:grpSpPr>
              <a:xfrm>
                <a:off x="4778254" y="1424851"/>
                <a:ext cx="468816" cy="7120145"/>
                <a:chOff x="838200" y="152400"/>
                <a:chExt cx="318597" cy="4838699"/>
              </a:xfrm>
            </p:grpSpPr>
            <p:sp>
              <p:nvSpPr>
                <p:cNvPr id="83" name="Google Shape;83;p16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84" name="Google Shape;84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85" name="Google Shape;85;p16"/>
              <p:cNvGrpSpPr/>
              <p:nvPr/>
            </p:nvGrpSpPr>
            <p:grpSpPr>
              <a:xfrm>
                <a:off x="5101474" y="1882051"/>
                <a:ext cx="468816" cy="7120145"/>
                <a:chOff x="990600" y="152400"/>
                <a:chExt cx="318597" cy="4838699"/>
              </a:xfrm>
            </p:grpSpPr>
            <p:sp>
              <p:nvSpPr>
                <p:cNvPr id="86" name="Google Shape;86;p16"/>
                <p:cNvSpPr/>
                <p:nvPr/>
              </p:nvSpPr>
              <p:spPr>
                <a:xfrm>
                  <a:off x="9949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87" name="Google Shape;87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9906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88" name="Google Shape;88;p16"/>
              <p:cNvGrpSpPr/>
              <p:nvPr/>
            </p:nvGrpSpPr>
            <p:grpSpPr>
              <a:xfrm>
                <a:off x="5424695" y="17296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89" name="Google Shape;89;p16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90" name="Google Shape;90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91" name="Google Shape;91;p16"/>
              <p:cNvGrpSpPr/>
              <p:nvPr/>
            </p:nvGrpSpPr>
            <p:grpSpPr>
              <a:xfrm>
                <a:off x="5929821" y="2034451"/>
                <a:ext cx="468816" cy="7120145"/>
                <a:chOff x="1419019" y="152400"/>
                <a:chExt cx="318597" cy="4838699"/>
              </a:xfrm>
            </p:grpSpPr>
            <p:sp>
              <p:nvSpPr>
                <p:cNvPr id="92" name="Google Shape;92;p16"/>
                <p:cNvSpPr/>
                <p:nvPr/>
              </p:nvSpPr>
              <p:spPr>
                <a:xfrm>
                  <a:off x="1423362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93" name="Google Shape;93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419019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94" name="Google Shape;94;p16"/>
              <p:cNvGrpSpPr/>
              <p:nvPr/>
            </p:nvGrpSpPr>
            <p:grpSpPr>
              <a:xfrm>
                <a:off x="6395774" y="16534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95" name="Google Shape;95;p16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96" name="Google Shape;96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97" name="Google Shape;97;p16"/>
              <p:cNvGrpSpPr/>
              <p:nvPr/>
            </p:nvGrpSpPr>
            <p:grpSpPr>
              <a:xfrm>
                <a:off x="6718994" y="1424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98" name="Google Shape;98;p16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99" name="Google Shape;99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00" name="Google Shape;100;p16"/>
              <p:cNvGrpSpPr/>
              <p:nvPr/>
            </p:nvGrpSpPr>
            <p:grpSpPr>
              <a:xfrm>
                <a:off x="7042215" y="1501051"/>
                <a:ext cx="468816" cy="7120145"/>
                <a:chOff x="685800" y="152400"/>
                <a:chExt cx="318597" cy="4838699"/>
              </a:xfrm>
            </p:grpSpPr>
            <p:sp>
              <p:nvSpPr>
                <p:cNvPr id="101" name="Google Shape;101;p16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02" name="Google Shape;102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03" name="Google Shape;103;p16"/>
              <p:cNvGrpSpPr/>
              <p:nvPr/>
            </p:nvGrpSpPr>
            <p:grpSpPr>
              <a:xfrm>
                <a:off x="7365436" y="1882051"/>
                <a:ext cx="468816" cy="7120145"/>
                <a:chOff x="838200" y="152400"/>
                <a:chExt cx="318597" cy="4838699"/>
              </a:xfrm>
            </p:grpSpPr>
            <p:sp>
              <p:nvSpPr>
                <p:cNvPr id="104" name="Google Shape;104;p16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05" name="Google Shape;105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06" name="Google Shape;106;p16"/>
              <p:cNvGrpSpPr/>
              <p:nvPr/>
            </p:nvGrpSpPr>
            <p:grpSpPr>
              <a:xfrm>
                <a:off x="8011877" y="21868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107" name="Google Shape;107;p16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08" name="Google Shape;108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09" name="Google Shape;109;p16"/>
              <p:cNvGrpSpPr/>
              <p:nvPr/>
            </p:nvGrpSpPr>
            <p:grpSpPr>
              <a:xfrm>
                <a:off x="8335098" y="1805851"/>
                <a:ext cx="468816" cy="7120145"/>
                <a:chOff x="1295400" y="152400"/>
                <a:chExt cx="318597" cy="4838699"/>
              </a:xfrm>
            </p:grpSpPr>
            <p:sp>
              <p:nvSpPr>
                <p:cNvPr id="110" name="Google Shape;110;p16"/>
                <p:cNvSpPr/>
                <p:nvPr/>
              </p:nvSpPr>
              <p:spPr>
                <a:xfrm>
                  <a:off x="1299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11" name="Google Shape;111;p16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295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12" name="Google Shape;112;p16"/>
            <p:cNvGrpSpPr/>
            <p:nvPr/>
          </p:nvGrpSpPr>
          <p:grpSpPr>
            <a:xfrm rot="-5400000" flipH="1">
              <a:off x="9848714" y="1201031"/>
              <a:ext cx="196383" cy="2982574"/>
              <a:chOff x="1447800" y="152400"/>
              <a:chExt cx="318597" cy="4838699"/>
            </a:xfrm>
          </p:grpSpPr>
          <p:sp>
            <p:nvSpPr>
              <p:cNvPr id="113" name="Google Shape;113;p16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14" name="Google Shape;114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5" name="Google Shape;115;p16"/>
            <p:cNvGrpSpPr/>
            <p:nvPr/>
          </p:nvGrpSpPr>
          <p:grpSpPr>
            <a:xfrm rot="-5400000" flipH="1">
              <a:off x="9689113" y="1336426"/>
              <a:ext cx="196383" cy="2982574"/>
              <a:chOff x="1600200" y="152400"/>
              <a:chExt cx="318597" cy="4838699"/>
            </a:xfrm>
          </p:grpSpPr>
          <p:sp>
            <p:nvSpPr>
              <p:cNvPr id="116" name="Google Shape;116;p16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17" name="Google Shape;117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8" name="Google Shape;118;p16"/>
            <p:cNvGrpSpPr/>
            <p:nvPr/>
          </p:nvGrpSpPr>
          <p:grpSpPr>
            <a:xfrm rot="-5400000" flipH="1">
              <a:off x="9944475" y="1471836"/>
              <a:ext cx="196383" cy="2982574"/>
              <a:chOff x="533400" y="152400"/>
              <a:chExt cx="318597" cy="4838699"/>
            </a:xfrm>
          </p:grpSpPr>
          <p:sp>
            <p:nvSpPr>
              <p:cNvPr id="119" name="Google Shape;119;p16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20" name="Google Shape;120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1" name="Google Shape;121;p16"/>
            <p:cNvGrpSpPr/>
            <p:nvPr/>
          </p:nvGrpSpPr>
          <p:grpSpPr>
            <a:xfrm rot="-5400000" flipH="1">
              <a:off x="9752954" y="1607231"/>
              <a:ext cx="196383" cy="2982574"/>
              <a:chOff x="685800" y="152400"/>
              <a:chExt cx="318597" cy="4838699"/>
            </a:xfrm>
          </p:grpSpPr>
          <p:sp>
            <p:nvSpPr>
              <p:cNvPr id="122" name="Google Shape;122;p16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23" name="Google Shape;123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4" name="Google Shape;124;p16"/>
            <p:cNvGrpSpPr/>
            <p:nvPr/>
          </p:nvGrpSpPr>
          <p:grpSpPr>
            <a:xfrm rot="-5400000" flipH="1">
              <a:off x="9816794" y="1954222"/>
              <a:ext cx="196383" cy="2982574"/>
              <a:chOff x="990600" y="152400"/>
              <a:chExt cx="318597" cy="4838699"/>
            </a:xfrm>
          </p:grpSpPr>
          <p:sp>
            <p:nvSpPr>
              <p:cNvPr id="125" name="Google Shape;125;p16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26" name="Google Shape;126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7" name="Google Shape;127;p16"/>
            <p:cNvGrpSpPr/>
            <p:nvPr/>
          </p:nvGrpSpPr>
          <p:grpSpPr>
            <a:xfrm rot="-5400000" flipH="1">
              <a:off x="9752954" y="2089589"/>
              <a:ext cx="196383" cy="2982574"/>
              <a:chOff x="3663063" y="152400"/>
              <a:chExt cx="318597" cy="4838699"/>
            </a:xfrm>
          </p:grpSpPr>
          <p:sp>
            <p:nvSpPr>
              <p:cNvPr id="128" name="Google Shape;128;p16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29" name="Google Shape;129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0" name="Google Shape;130;p16"/>
            <p:cNvGrpSpPr/>
            <p:nvPr/>
          </p:nvGrpSpPr>
          <p:grpSpPr>
            <a:xfrm rot="-5400000" flipH="1">
              <a:off x="9880634" y="2225013"/>
              <a:ext cx="196383" cy="2982574"/>
              <a:chOff x="1295400" y="152400"/>
              <a:chExt cx="318597" cy="4838699"/>
            </a:xfrm>
          </p:grpSpPr>
          <p:sp>
            <p:nvSpPr>
              <p:cNvPr id="131" name="Google Shape;131;p16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32" name="Google Shape;132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3" name="Google Shape;133;p16"/>
            <p:cNvGrpSpPr/>
            <p:nvPr/>
          </p:nvGrpSpPr>
          <p:grpSpPr>
            <a:xfrm rot="-5400000" flipH="1">
              <a:off x="9848714" y="2361002"/>
              <a:ext cx="196383" cy="2982574"/>
              <a:chOff x="1447800" y="152400"/>
              <a:chExt cx="318597" cy="4838699"/>
            </a:xfrm>
          </p:grpSpPr>
          <p:sp>
            <p:nvSpPr>
              <p:cNvPr id="134" name="Google Shape;134;p16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35" name="Google Shape;135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6" name="Google Shape;136;p16"/>
            <p:cNvGrpSpPr/>
            <p:nvPr/>
          </p:nvGrpSpPr>
          <p:grpSpPr>
            <a:xfrm rot="-5400000" flipH="1">
              <a:off x="9721033" y="2496397"/>
              <a:ext cx="196383" cy="2982574"/>
              <a:chOff x="1600200" y="152400"/>
              <a:chExt cx="318597" cy="4838699"/>
            </a:xfrm>
          </p:grpSpPr>
          <p:sp>
            <p:nvSpPr>
              <p:cNvPr id="137" name="Google Shape;137;p16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38" name="Google Shape;138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9" name="Google Shape;139;p16"/>
            <p:cNvGrpSpPr/>
            <p:nvPr/>
          </p:nvGrpSpPr>
          <p:grpSpPr>
            <a:xfrm rot="-5400000" flipH="1">
              <a:off x="9625273" y="2631806"/>
              <a:ext cx="196383" cy="2982574"/>
              <a:chOff x="533400" y="152400"/>
              <a:chExt cx="318597" cy="4838699"/>
            </a:xfrm>
          </p:grpSpPr>
          <p:sp>
            <p:nvSpPr>
              <p:cNvPr id="140" name="Google Shape;140;p16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41" name="Google Shape;141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2" name="Google Shape;142;p16"/>
            <p:cNvGrpSpPr/>
            <p:nvPr/>
          </p:nvGrpSpPr>
          <p:grpSpPr>
            <a:xfrm rot="-5400000" flipH="1">
              <a:off x="9657193" y="2767202"/>
              <a:ext cx="196383" cy="2982574"/>
              <a:chOff x="685800" y="152400"/>
              <a:chExt cx="318597" cy="4838699"/>
            </a:xfrm>
          </p:grpSpPr>
          <p:sp>
            <p:nvSpPr>
              <p:cNvPr id="143" name="Google Shape;143;p16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44" name="Google Shape;144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5" name="Google Shape;145;p16"/>
            <p:cNvGrpSpPr/>
            <p:nvPr/>
          </p:nvGrpSpPr>
          <p:grpSpPr>
            <a:xfrm rot="-5400000" flipH="1">
              <a:off x="9816794" y="2902597"/>
              <a:ext cx="196383" cy="2982574"/>
              <a:chOff x="838200" y="152400"/>
              <a:chExt cx="318597" cy="4838699"/>
            </a:xfrm>
          </p:grpSpPr>
          <p:sp>
            <p:nvSpPr>
              <p:cNvPr id="146" name="Google Shape;146;p16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47" name="Google Shape;147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8" name="Google Shape;148;p16"/>
            <p:cNvGrpSpPr/>
            <p:nvPr/>
          </p:nvGrpSpPr>
          <p:grpSpPr>
            <a:xfrm rot="-5400000" flipH="1">
              <a:off x="9625273" y="3037992"/>
              <a:ext cx="196383" cy="2982574"/>
              <a:chOff x="990600" y="152400"/>
              <a:chExt cx="318597" cy="4838699"/>
            </a:xfrm>
          </p:grpSpPr>
          <p:sp>
            <p:nvSpPr>
              <p:cNvPr id="149" name="Google Shape;149;p16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50" name="Google Shape;150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1" name="Google Shape;151;p16"/>
            <p:cNvGrpSpPr/>
            <p:nvPr/>
          </p:nvGrpSpPr>
          <p:grpSpPr>
            <a:xfrm rot="-5400000" flipH="1">
              <a:off x="9944475" y="3173359"/>
              <a:ext cx="196383" cy="2982574"/>
              <a:chOff x="3663063" y="152400"/>
              <a:chExt cx="318597" cy="4838699"/>
            </a:xfrm>
          </p:grpSpPr>
          <p:sp>
            <p:nvSpPr>
              <p:cNvPr id="152" name="Google Shape;152;p16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53" name="Google Shape;153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4" name="Google Shape;154;p16"/>
            <p:cNvGrpSpPr/>
            <p:nvPr/>
          </p:nvGrpSpPr>
          <p:grpSpPr>
            <a:xfrm rot="-5400000" flipH="1">
              <a:off x="9784874" y="3308783"/>
              <a:ext cx="196383" cy="2982574"/>
              <a:chOff x="1295400" y="152400"/>
              <a:chExt cx="318597" cy="4838699"/>
            </a:xfrm>
          </p:grpSpPr>
          <p:sp>
            <p:nvSpPr>
              <p:cNvPr id="155" name="Google Shape;155;p16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56" name="Google Shape;156;p16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1" name="Google Shape;161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2" name="Google Shape;162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8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8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9pPr>
          </a:lstStyle>
          <a:p>
            <a:endParaRPr/>
          </a:p>
        </p:txBody>
      </p:sp>
      <p:sp>
        <p:nvSpPr>
          <p:cNvPr id="166" name="Google Shape;166;p18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1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9pPr>
          </a:lstStyle>
          <a:p>
            <a:endParaRPr/>
          </a:p>
        </p:txBody>
      </p:sp>
      <p:sp>
        <p:nvSpPr>
          <p:cNvPr id="168" name="Google Shape;168;p18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9" name="Google Shape;169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Google Shape;171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>
            <a:spLocks noGrp="1"/>
          </p:cNvSpPr>
          <p:nvPr>
            <p:ph type="title"/>
          </p:nvPr>
        </p:nvSpPr>
        <p:spPr>
          <a:xfrm>
            <a:off x="829000" y="526700"/>
            <a:ext cx="69021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"/>
              <a:buNone/>
              <a:defRPr sz="28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"/>
              <a:buNone/>
              <a:defRPr sz="28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"/>
              <a:buNone/>
              <a:defRPr sz="28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"/>
              <a:buNone/>
              <a:defRPr sz="28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"/>
              <a:buNone/>
              <a:defRPr sz="28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"/>
              <a:buNone/>
              <a:defRPr sz="28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"/>
              <a:buNone/>
              <a:defRPr sz="28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"/>
              <a:buNone/>
              <a:defRPr sz="28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"/>
              <a:buNone/>
              <a:defRPr sz="28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9pPr>
          </a:lstStyle>
          <a:p>
            <a:endParaRPr/>
          </a:p>
        </p:txBody>
      </p:sp>
      <p:sp>
        <p:nvSpPr>
          <p:cNvPr id="7" name="Google Shape;7;p13"/>
          <p:cNvSpPr txBox="1">
            <a:spLocks noGrp="1"/>
          </p:cNvSpPr>
          <p:nvPr>
            <p:ph type="body" idx="1"/>
          </p:nvPr>
        </p:nvSpPr>
        <p:spPr>
          <a:xfrm>
            <a:off x="829000" y="1352549"/>
            <a:ext cx="6902100" cy="33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Nunito"/>
              <a:buChar char="✘"/>
              <a:defRPr sz="2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"/>
              <a:buChar char="●"/>
              <a:defRPr sz="2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"/>
              <a:buChar char="○"/>
              <a:defRPr sz="2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"/>
              <a:buChar char="■"/>
              <a:defRPr sz="2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"/>
              <a:buChar char="●"/>
              <a:defRPr sz="2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"/>
              <a:buChar char="○"/>
              <a:defRPr sz="2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400"/>
              <a:buFont typeface="Nunito"/>
              <a:buChar char="■"/>
              <a:defRPr sz="2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3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"/>
                <a:ea typeface="Mali"/>
                <a:cs typeface="Mali"/>
                <a:sym typeface="Mal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osvitoria.media/experience/ne-invalid-ne-autyst-i-ne-slipyj-komunikuyemo-pro-inklyuziyu-pravyln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"/>
          <p:cNvSpPr txBox="1">
            <a:spLocks noGrp="1"/>
          </p:cNvSpPr>
          <p:nvPr>
            <p:ph type="ctrTitle"/>
          </p:nvPr>
        </p:nvSpPr>
        <p:spPr>
          <a:xfrm>
            <a:off x="347737" y="203372"/>
            <a:ext cx="8720636" cy="2354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uk-UA" sz="4400"/>
              <a:t>КОМУНІКАЦІЯ В ІНКЛЮЗИВНОМУ СЕРЕДОВИЩІ: ТЕ, ЩО ПОВИНЕН ЗНАТИ КОЖНИЙ ОСВІТЯНИН</a:t>
            </a:r>
            <a:endParaRPr sz="4400"/>
          </a:p>
        </p:txBody>
      </p:sp>
      <p:sp>
        <p:nvSpPr>
          <p:cNvPr id="177" name="Google Shape;177;p1"/>
          <p:cNvSpPr/>
          <p:nvPr/>
        </p:nvSpPr>
        <p:spPr>
          <a:xfrm rot="10800000">
            <a:off x="3793882" y="1363173"/>
            <a:ext cx="1556240" cy="60527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1"/>
          <p:cNvSpPr/>
          <p:nvPr/>
        </p:nvSpPr>
        <p:spPr>
          <a:xfrm rot="10800000">
            <a:off x="828992" y="2811998"/>
            <a:ext cx="1928758" cy="60527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0"/>
          <p:cNvSpPr txBox="1">
            <a:spLocks noGrp="1"/>
          </p:cNvSpPr>
          <p:nvPr>
            <p:ph type="body" idx="2"/>
          </p:nvPr>
        </p:nvSpPr>
        <p:spPr>
          <a:xfrm>
            <a:off x="0" y="75628"/>
            <a:ext cx="5715001" cy="3164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sz="2000"/>
              <a:t>Підтримуйте зоровий контакт;</a:t>
            </a:r>
            <a:endParaRPr sz="2000"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sz="2000"/>
              <a:t>Не уповільнюйте вимову;</a:t>
            </a:r>
            <a:endParaRPr sz="2000"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sz="2000"/>
              <a:t>Запропонуйте допомогу у пересуванні;</a:t>
            </a:r>
            <a:endParaRPr sz="2000"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sz="2000"/>
              <a:t>У більшості дітей з ДЦП інтелект збережений;</a:t>
            </a:r>
            <a:endParaRPr sz="2000"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sz="2000"/>
              <a:t>Не робіть все за дитину, дайте їй більше часу на самостійне виконання</a:t>
            </a:r>
            <a:endParaRPr sz="2000"/>
          </a:p>
          <a:p>
            <a:pPr marL="17145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endParaRPr/>
          </a:p>
          <a:p>
            <a:pPr marL="17145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endParaRPr/>
          </a:p>
        </p:txBody>
      </p:sp>
      <p:sp>
        <p:nvSpPr>
          <p:cNvPr id="250" name="Google Shape;250;p10"/>
          <p:cNvSpPr txBox="1">
            <a:spLocks noGrp="1"/>
          </p:cNvSpPr>
          <p:nvPr>
            <p:ph type="body" idx="4"/>
          </p:nvPr>
        </p:nvSpPr>
        <p:spPr>
          <a:xfrm>
            <a:off x="0" y="2455687"/>
            <a:ext cx="5714999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sz="2000"/>
              <a:t>Пропонуйте свою допомогу ненав'язливо;</a:t>
            </a:r>
            <a:endParaRPr sz="2000"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sz="2000"/>
              <a:t>Будьте готові витратити на розмову більше часу, ніж зазвичай;</a:t>
            </a:r>
            <a:endParaRPr sz="2000"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sz="2000"/>
              <a:t>Зосередьтесь на її словах, а не на рухах;</a:t>
            </a:r>
            <a:endParaRPr sz="2000"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sz="2000"/>
              <a:t>Дозвольте співрозмовнику договорити, не перебивайте і не пришвидшуйте розмову;</a:t>
            </a:r>
            <a:endParaRPr sz="2000"/>
          </a:p>
        </p:txBody>
      </p:sp>
      <p:pic>
        <p:nvPicPr>
          <p:cNvPr id="251" name="Google Shape;251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0" y="0"/>
            <a:ext cx="3429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10"/>
          <p:cNvSpPr txBox="1"/>
          <p:nvPr/>
        </p:nvSpPr>
        <p:spPr>
          <a:xfrm>
            <a:off x="4022464" y="4744749"/>
            <a:ext cx="5053442" cy="32370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50" b="1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Авторка матеріалів: Наталя Гладких</a:t>
            </a:r>
            <a:r>
              <a:rPr lang="uk-UA" sz="1050" b="0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, керівниця інклюзивних проєктів “Бачити серцем”, фіналістка ТОП-50 світової премії Global Teacher Prize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1"/>
          <p:cNvSpPr txBox="1">
            <a:spLocks noGrp="1"/>
          </p:cNvSpPr>
          <p:nvPr>
            <p:ph type="body" idx="2"/>
          </p:nvPr>
        </p:nvSpPr>
        <p:spPr>
          <a:xfrm>
            <a:off x="1" y="37120"/>
            <a:ext cx="5452023" cy="2082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rmAutofit/>
          </a:bodyPr>
          <a:lstStyle/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oto Sans Symbols"/>
              <a:buChar char="✔"/>
            </a:pPr>
            <a:r>
              <a:rPr lang="uk-UA" sz="1800"/>
              <a:t>Налагодьте емоційний контакт з дитиною.</a:t>
            </a:r>
            <a:endParaRPr/>
          </a:p>
          <a:p>
            <a:pPr marL="285750" lvl="0" indent="-2857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Noto Sans Symbols"/>
              <a:buChar char="✔"/>
            </a:pPr>
            <a:r>
              <a:rPr lang="uk-UA" sz="1800"/>
              <a:t>Розмовляйте з дитиною спокійним голосом.</a:t>
            </a:r>
            <a:endParaRPr/>
          </a:p>
          <a:p>
            <a:pPr marL="285750" lvl="0" indent="-2857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Noto Sans Symbols"/>
              <a:buChar char="✔"/>
            </a:pPr>
            <a:r>
              <a:rPr lang="uk-UA" sz="1800"/>
              <a:t>Грайтеся з дитиною, підбираючи яскраві іграшки за віком.</a:t>
            </a:r>
            <a:endParaRPr/>
          </a:p>
          <a:p>
            <a:pPr marL="285750" lvl="0" indent="-2857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Noto Sans Symbols"/>
              <a:buChar char="✔"/>
            </a:pPr>
            <a:r>
              <a:rPr lang="uk-UA" sz="1800"/>
              <a:t>Дотримуйтеся чіткого розпорядку дня.</a:t>
            </a:r>
            <a:endParaRPr/>
          </a:p>
          <a:p>
            <a:pPr marL="285750" lvl="0" indent="-2857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Noto Sans Symbols"/>
              <a:buChar char="✔"/>
            </a:pPr>
            <a:r>
              <a:rPr lang="uk-UA" sz="1800"/>
              <a:t>Спілкуйтеся з дитиною, усміхайтеся до неї.</a:t>
            </a:r>
            <a:endParaRPr/>
          </a:p>
          <a:p>
            <a:pPr marL="171450" lvl="0" indent="-571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None/>
            </a:pPr>
            <a:endParaRPr sz="1800"/>
          </a:p>
        </p:txBody>
      </p:sp>
      <p:sp>
        <p:nvSpPr>
          <p:cNvPr id="258" name="Google Shape;258;p11"/>
          <p:cNvSpPr txBox="1">
            <a:spLocks noGrp="1"/>
          </p:cNvSpPr>
          <p:nvPr>
            <p:ph type="body" idx="4"/>
          </p:nvPr>
        </p:nvSpPr>
        <p:spPr>
          <a:xfrm>
            <a:off x="1" y="2035942"/>
            <a:ext cx="5548276" cy="3044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oto Sans Symbols"/>
              <a:buChar char="✔"/>
            </a:pPr>
            <a:r>
              <a:rPr lang="uk-UA" sz="1800"/>
              <a:t>Створіть для дитини предметно-розвивальне середовище (килимок з іграшками, де дитина може повзати, гратися, розвивати моторику тощо).</a:t>
            </a:r>
            <a:endParaRPr/>
          </a:p>
          <a:p>
            <a:pPr marL="285750" lvl="0" indent="-2857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Noto Sans Symbols"/>
              <a:buChar char="✔"/>
            </a:pPr>
            <a:r>
              <a:rPr lang="uk-UA" sz="1800"/>
              <a:t>Виконуйте з нею лікувальну гімнастику, різні види масажу після рекомендацій та інструктажу фахівців.</a:t>
            </a:r>
            <a:endParaRPr/>
          </a:p>
          <a:p>
            <a:pPr marL="285750" lvl="0" indent="-2857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Noto Sans Symbols"/>
              <a:buChar char="✔"/>
            </a:pPr>
            <a:r>
              <a:rPr lang="uk-UA" sz="1800"/>
              <a:t>Гуляйте з дитиною на свіжому повітрі, активізуючи мовленнєве спілкування та спрямовуйте увагу дитини на сприймання навколишнього світу.</a:t>
            </a:r>
            <a:endParaRPr/>
          </a:p>
        </p:txBody>
      </p:sp>
      <p:pic>
        <p:nvPicPr>
          <p:cNvPr id="259" name="Google Shape;259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0" y="0"/>
            <a:ext cx="3429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11"/>
          <p:cNvSpPr txBox="1"/>
          <p:nvPr/>
        </p:nvSpPr>
        <p:spPr>
          <a:xfrm>
            <a:off x="4022464" y="4744749"/>
            <a:ext cx="5053442" cy="32370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50" b="1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Авторка матеріалів: Наталя Гладких</a:t>
            </a:r>
            <a:r>
              <a:rPr lang="uk-UA" sz="1050" b="0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, керівниця інклюзивних проєктів “Бачити серцем”, фіналістка ТОП-50 світової премії Global Teacher Prize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Google Shape;265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2400"/>
            <a:ext cx="9331036" cy="6220691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12"/>
          <p:cNvSpPr txBox="1">
            <a:spLocks noGrp="1"/>
          </p:cNvSpPr>
          <p:nvPr>
            <p:ph type="body" idx="2"/>
          </p:nvPr>
        </p:nvSpPr>
        <p:spPr>
          <a:xfrm>
            <a:off x="-62345" y="3844636"/>
            <a:ext cx="8679872" cy="15309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endParaRPr sz="2700" b="1">
              <a:solidFill>
                <a:srgbClr val="FF0000"/>
              </a:solidFill>
            </a:endParaRPr>
          </a:p>
          <a:p>
            <a:pPr marL="0" lvl="0" indent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6600"/>
              <a:buNone/>
            </a:pPr>
            <a:r>
              <a:rPr lang="uk-UA" sz="495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#удитинстванемаєінвалідності</a:t>
            </a:r>
            <a:endParaRPr sz="4950" b="1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3600"/>
              <a:buNone/>
            </a:pPr>
            <a:endParaRPr sz="2700" b="1"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3600"/>
              <a:buNone/>
            </a:pPr>
            <a:endParaRPr sz="2700" b="1"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uk-UA"/>
              <a:t>2</a:t>
            </a:fld>
            <a:endParaRPr/>
          </a:p>
        </p:txBody>
      </p:sp>
      <p:sp>
        <p:nvSpPr>
          <p:cNvPr id="184" name="Google Shape;184;p2"/>
          <p:cNvSpPr/>
          <p:nvPr/>
        </p:nvSpPr>
        <p:spPr>
          <a:xfrm>
            <a:off x="401292" y="464143"/>
            <a:ext cx="376518" cy="332917"/>
          </a:xfrm>
          <a:custGeom>
            <a:avLst/>
            <a:gdLst/>
            <a:ahLst/>
            <a:cxnLst/>
            <a:rect l="l" t="t" r="r" b="b"/>
            <a:pathLst>
              <a:path w="17228" h="15233" extrusionOk="0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"/>
          <p:cNvSpPr txBox="1"/>
          <p:nvPr/>
        </p:nvSpPr>
        <p:spPr>
          <a:xfrm>
            <a:off x="1659866" y="-60521"/>
            <a:ext cx="69021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Інклюзивний словник на всі випадки життя</a:t>
            </a:r>
            <a:endParaRPr sz="2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86" name="Google Shape;186;p2"/>
          <p:cNvGraphicFramePr/>
          <p:nvPr/>
        </p:nvGraphicFramePr>
        <p:xfrm>
          <a:off x="875208" y="399979"/>
          <a:ext cx="8213775" cy="4892905"/>
        </p:xfrm>
        <a:graphic>
          <a:graphicData uri="http://schemas.openxmlformats.org/drawingml/2006/table">
            <a:tbl>
              <a:tblPr firstRow="1" bandRow="1">
                <a:noFill/>
                <a:tableStyleId>{BB148F67-329B-4D9D-AB62-E41CF69323D1}</a:tableStyleId>
              </a:tblPr>
              <a:tblGrid>
                <a:gridCol w="3967300"/>
                <a:gridCol w="4246475"/>
              </a:tblGrid>
              <a:tr h="288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400" b="1" u="none" strike="noStrike" cap="none">
                          <a:solidFill>
                            <a:srgbClr val="FF0000"/>
                          </a:solidFill>
                        </a:rPr>
                        <a:t>НІ</a:t>
                      </a:r>
                      <a:endParaRPr sz="14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400" b="1" u="none" strike="noStrike" cap="none">
                          <a:solidFill>
                            <a:srgbClr val="33CC33"/>
                          </a:solidFill>
                        </a:rPr>
                        <a:t>ТАК</a:t>
                      </a:r>
                      <a:endParaRPr sz="1400" b="1" u="none" strike="noStrike" cap="none">
                        <a:solidFill>
                          <a:srgbClr val="33CC33"/>
                        </a:solidFill>
                      </a:endParaRPr>
                    </a:p>
                  </a:txBody>
                  <a:tcPr marL="91450" marR="91450" marT="45725" marB="45725"/>
                </a:tc>
              </a:tr>
              <a:tr h="432900"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Особлива дитина, з особливими потребами, “особятко”</a:t>
                      </a:r>
                      <a:r>
                        <a:rPr lang="uk-UA" sz="1200" u="none" strike="noStrike" cap="none"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, </a:t>
                      </a:r>
                      <a:r>
                        <a:rPr lang="uk-UA" sz="12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і</a:t>
                      </a:r>
                      <a:r>
                        <a:rPr lang="uk-UA" sz="1200" u="none" strike="noStrike" cap="none"/>
                        <a:t>нклюзивні діти, інклюзятко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5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Дитина з особливими освітніми потребами, дитина з різними здібностями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</a:tr>
              <a:tr h="274000"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Неповносправні/інваліди</a:t>
                      </a:r>
                      <a:endParaRPr sz="1200" b="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5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Люди з інвалідністю</a:t>
                      </a:r>
                      <a:endParaRPr sz="1200" b="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</a:tr>
              <a:tr h="429675"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Страждає від… Хворіє на….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5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Має порушення зору/слуху/опорно-рухового апарату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</a:tr>
              <a:tr h="432900"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Прикутий до інвалідного візка, візочник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5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Користувач колісного крісла; дитина, яка користується колісним</a:t>
                      </a:r>
                      <a:r>
                        <a:rPr lang="uk-UA" sz="1200" u="none" strike="noStrike" cap="none"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 </a:t>
                      </a:r>
                      <a:r>
                        <a:rPr lang="uk-UA" sz="1200" u="none" strike="noStrike" cap="none"/>
                        <a:t>кріслом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</a:tr>
              <a:tr h="432900"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Розумово відсталий, з розумовими відхиленнями, загальмований ненормальний, 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5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Людина з порушеннями інтелектуального розвитку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</a:tr>
              <a:tr h="432900"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Глухий, глухонімий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5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Людина з порушеннями слуху, людина, яка спілкується жестовою мовою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</a:tr>
              <a:tr h="268550"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Сліпий</a:t>
                      </a:r>
                      <a:r>
                        <a:rPr lang="uk-UA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 інвалід по зору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5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Незрячий, особа з порушеннями зору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</a:tr>
              <a:tr h="259750"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Епілептик, діабетик, депресивний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5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Особа з епілепсією/діабетом/депресією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</a:tr>
              <a:tr h="259750"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Карлик, гном, ліліпут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5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Людина низького зросту</a:t>
                      </a:r>
                      <a:endParaRPr sz="12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</a:tr>
              <a:tr h="456600"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Хворий на аутизм,аутик, аутист,</a:t>
                      </a:r>
                      <a:r>
                        <a:rPr lang="uk-UA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дитина дощу</a:t>
                      </a:r>
                      <a:r>
                        <a:rPr lang="uk-UA" sz="1200" u="none" strike="noStrike" cap="none"/>
                        <a:t> /синдром Дауна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CC33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/>
                        <a:t>Людина/дитина з аутизмом, </a:t>
                      </a:r>
                      <a:r>
                        <a:rPr lang="uk-UA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дитина з РАС/із синдромом Дауна</a:t>
                      </a:r>
                      <a:endParaRPr/>
                    </a:p>
                  </a:txBody>
                  <a:tcPr marL="91450" marR="91450" marT="45725" marB="45725"/>
                </a:tc>
              </a:tr>
              <a:tr h="360775"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Заїка, дислексик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50"/>
                        </a:buClr>
                        <a:buSzPts val="1200"/>
                        <a:buFont typeface="Noto Sans Symbols"/>
                        <a:buChar char="⮚"/>
                      </a:pPr>
                      <a:r>
                        <a:rPr lang="uk-UA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Дитина з порушенням мовлення 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</a:tr>
              <a:tr h="41427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100"/>
                        <a:buFont typeface="Noto Sans Symbols"/>
                        <a:buNone/>
                      </a:pPr>
                      <a:r>
                        <a:rPr lang="uk-UA" sz="1100" b="1" u="none" strike="noStrike" cap="none"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Джерело: </a:t>
                      </a:r>
                      <a:r>
                        <a:rPr lang="uk-UA" sz="1100" u="sng" strike="noStrike" cap="none">
                          <a:solidFill>
                            <a:schemeClr val="hlink"/>
                          </a:solidFill>
                          <a:latin typeface="Book Antiqua"/>
                          <a:ea typeface="Book Antiqua"/>
                          <a:cs typeface="Book Antiqua"/>
                          <a:sym typeface="Book Antiqua"/>
                          <a:hlinkClick r:id="rId3"/>
                        </a:rPr>
                        <a:t>https://osvitoria.media/experience/ne-invalid-ne-autyst-i-ne-slipyj-komunikuyemo-pro-inklyuziyu-pravylno/</a:t>
                      </a:r>
                      <a:r>
                        <a:rPr lang="uk-UA" sz="1100" u="none" strike="noStrike" cap="none"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 </a:t>
                      </a:r>
                      <a:endParaRPr sz="1100" u="none" strike="noStrike" cap="non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L="91450" marR="91450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"/>
          <p:cNvSpPr txBox="1">
            <a:spLocks noGrp="1"/>
          </p:cNvSpPr>
          <p:nvPr>
            <p:ph type="body" idx="1"/>
          </p:nvPr>
        </p:nvSpPr>
        <p:spPr>
          <a:xfrm>
            <a:off x="3954973" y="1565201"/>
            <a:ext cx="6902100" cy="33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uk-UA" sz="3200">
                <a:latin typeface="Arial Narrow"/>
                <a:ea typeface="Arial Narrow"/>
                <a:cs typeface="Arial Narrow"/>
                <a:sym typeface="Arial Narrow"/>
              </a:rPr>
              <a:t>тотально</a:t>
            </a:r>
            <a:r>
              <a:rPr lang="uk-UA" sz="3200"/>
              <a:t> незрячі</a:t>
            </a: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uk-UA" sz="3200"/>
              <a:t>слабозорі</a:t>
            </a: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uk-UA" sz="3200"/>
              <a:t>зі зниженим зором</a:t>
            </a:r>
            <a:endParaRPr sz="3200"/>
          </a:p>
        </p:txBody>
      </p:sp>
      <p:sp>
        <p:nvSpPr>
          <p:cNvPr id="192" name="Google Shape;192;p3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uk-UA"/>
              <a:t>3</a:t>
            </a:fld>
            <a:endParaRPr/>
          </a:p>
        </p:txBody>
      </p:sp>
      <p:sp>
        <p:nvSpPr>
          <p:cNvPr id="193" name="Google Shape;193;p3"/>
          <p:cNvSpPr txBox="1">
            <a:spLocks noGrp="1"/>
          </p:cNvSpPr>
          <p:nvPr>
            <p:ph type="title"/>
          </p:nvPr>
        </p:nvSpPr>
        <p:spPr>
          <a:xfrm>
            <a:off x="283196" y="316914"/>
            <a:ext cx="69021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uk-UA" sz="4000" b="1">
                <a:latin typeface="Arial Narrow"/>
                <a:ea typeface="Arial Narrow"/>
                <a:cs typeface="Arial Narrow"/>
                <a:sym typeface="Arial Narrow"/>
              </a:rPr>
              <a:t>Порушення зору</a:t>
            </a:r>
            <a:endParaRPr sz="4000"/>
          </a:p>
        </p:txBody>
      </p:sp>
      <p:pic>
        <p:nvPicPr>
          <p:cNvPr id="194" name="Google Shape;19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3429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3"/>
          <p:cNvSpPr txBox="1"/>
          <p:nvPr/>
        </p:nvSpPr>
        <p:spPr>
          <a:xfrm>
            <a:off x="4022464" y="4744749"/>
            <a:ext cx="5053442" cy="32370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50" b="1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Авторка матеріалів: Наталя Гладких</a:t>
            </a:r>
            <a:r>
              <a:rPr lang="uk-UA" sz="1050" b="0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, керівниця інклюзивних проєктів “Бачити серцем”, фіналістка ТОП-50 світової премії Global Teacher Prize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"/>
          <p:cNvSpPr txBox="1">
            <a:spLocks noGrp="1"/>
          </p:cNvSpPr>
          <p:nvPr>
            <p:ph type="body" idx="1"/>
          </p:nvPr>
        </p:nvSpPr>
        <p:spPr>
          <a:xfrm>
            <a:off x="93979" y="180109"/>
            <a:ext cx="5364920" cy="2106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rm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/>
              <a:t>Називайте</a:t>
            </a: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 своє ім'я та представляйте інших присутніх осіб і розказуйте, де вони знаходяться, якщо ви підходите до дитини.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750"/>
              </a:spcBef>
              <a:spcAft>
                <a:spcPts val="0"/>
              </a:spcAft>
              <a:buSzPts val="32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Запитайте дитину, чи вона потребує вашого супроводу.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endParaRPr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01" name="Google Shape;201;p4"/>
          <p:cNvSpPr txBox="1"/>
          <p:nvPr/>
        </p:nvSpPr>
        <p:spPr>
          <a:xfrm>
            <a:off x="1" y="2182092"/>
            <a:ext cx="5458898" cy="2819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rm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✔"/>
            </a:pPr>
            <a:r>
              <a:rPr lang="uk-UA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uk-UA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Не хапайте дитину, щоб супроводжувати її, дозвольте їй взяти Вашу руку; попереджайте про сходи, двері та інші перешкоди.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Char char="✔"/>
            </a:pPr>
            <a:r>
              <a:rPr lang="uk-UA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Чітко скажіть, де знаходиться її місце, або покладіть її руку на спинку її місця чи на підлокітник.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None/>
            </a:pPr>
            <a:endParaRPr sz="21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02" name="Google Shape;20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0" y="0"/>
            <a:ext cx="3429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4"/>
          <p:cNvSpPr txBox="1"/>
          <p:nvPr/>
        </p:nvSpPr>
        <p:spPr>
          <a:xfrm>
            <a:off x="4022464" y="4744749"/>
            <a:ext cx="5053442" cy="32370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50" b="1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Авторка матеріалів: Наталя Гладких</a:t>
            </a:r>
            <a:r>
              <a:rPr lang="uk-UA" sz="1050" b="0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, керівниця інклюзивних проєктів “Бачити серцем”, фіналістка ТОП-50 світової премії Global Teacher Prize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"/>
          <p:cNvSpPr txBox="1">
            <a:spLocks noGrp="1"/>
          </p:cNvSpPr>
          <p:nvPr>
            <p:ph type="body" idx="1"/>
          </p:nvPr>
        </p:nvSpPr>
        <p:spPr>
          <a:xfrm>
            <a:off x="69272" y="62346"/>
            <a:ext cx="5616507" cy="2992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завжди кажіть дитині, коли Ви відходите від неї;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Коли заходите в приміщення – то коротко опишіть, що знаходиться навколо та явища, які відбуваються;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Це нормально використовувати слова «подивись руками», «підійти та подивись»;</a:t>
            </a:r>
            <a:endParaRPr/>
          </a:p>
          <a:p>
            <a:pPr marL="17145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endParaRPr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09" name="Google Shape;209;p5"/>
          <p:cNvSpPr txBox="1"/>
          <p:nvPr/>
        </p:nvSpPr>
        <p:spPr>
          <a:xfrm>
            <a:off x="69272" y="2679483"/>
            <a:ext cx="5485879" cy="1583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rm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✔"/>
            </a:pPr>
            <a:r>
              <a:rPr lang="uk-UA" sz="225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Уникайте слів «десь там», «туди», «кудись», «щось»;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✔"/>
            </a:pPr>
            <a:r>
              <a:rPr lang="uk-UA" sz="225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Якщо ви знайомите з новим предметом – потрібно покласти цей предмет в руки дитині. 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57175" marR="0" lvl="0" indent="-10477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10" name="Google Shape;210;p5"/>
          <p:cNvPicPr preferRelativeResize="0"/>
          <p:nvPr/>
        </p:nvPicPr>
        <p:blipFill rotWithShape="1">
          <a:blip r:embed="rId3">
            <a:alphaModFix/>
          </a:blip>
          <a:srcRect l="23421" t="405" r="34646" b="2222"/>
          <a:stretch/>
        </p:blipFill>
        <p:spPr>
          <a:xfrm>
            <a:off x="5832763" y="0"/>
            <a:ext cx="3311237" cy="512639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5"/>
          <p:cNvSpPr txBox="1"/>
          <p:nvPr/>
        </p:nvSpPr>
        <p:spPr>
          <a:xfrm>
            <a:off x="4022464" y="4744749"/>
            <a:ext cx="5053442" cy="32370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50" b="1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Авторка матеріалів: Наталя Гладких</a:t>
            </a:r>
            <a:r>
              <a:rPr lang="uk-UA" sz="1050" b="0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, керівниця інклюзивних проєктів “Бачити серцем”, фіналістка ТОП-50 світової премії Global Teacher Prize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6"/>
          <p:cNvSpPr txBox="1">
            <a:spLocks noGrp="1"/>
          </p:cNvSpPr>
          <p:nvPr>
            <p:ph type="title"/>
          </p:nvPr>
        </p:nvSpPr>
        <p:spPr>
          <a:xfrm>
            <a:off x="1" y="318654"/>
            <a:ext cx="4427984" cy="653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</a:pPr>
            <a:r>
              <a:rPr lang="uk-UA" sz="4050" b="1" dirty="0"/>
              <a:t> </a:t>
            </a:r>
            <a:r>
              <a:rPr lang="uk-UA" sz="4050" b="1" dirty="0" smtClean="0"/>
              <a:t>РДА </a:t>
            </a:r>
            <a:r>
              <a:rPr lang="uk-UA" sz="1600" b="1" smtClean="0"/>
              <a:t>(ранній </a:t>
            </a:r>
            <a:r>
              <a:rPr lang="uk-UA" sz="1600" b="1" dirty="0" smtClean="0"/>
              <a:t>дитячий аутизм)</a:t>
            </a:r>
            <a:endParaRPr sz="1600" b="1" dirty="0"/>
          </a:p>
        </p:txBody>
      </p:sp>
      <p:sp>
        <p:nvSpPr>
          <p:cNvPr id="217" name="Google Shape;217;p6"/>
          <p:cNvSpPr txBox="1">
            <a:spLocks noGrp="1"/>
          </p:cNvSpPr>
          <p:nvPr>
            <p:ph type="body" idx="1"/>
          </p:nvPr>
        </p:nvSpPr>
        <p:spPr>
          <a:xfrm>
            <a:off x="0" y="1026643"/>
            <a:ext cx="4537624" cy="3931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Синдром Канера </a:t>
            </a: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(розвиток РДА спостерігається з народження, супроводжується  порушеннями інтелекту)</a:t>
            </a:r>
            <a:endParaRPr/>
          </a:p>
          <a:p>
            <a:pPr marL="0" lvl="0" indent="0" algn="just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Синдром Аспергера </a:t>
            </a: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(збережене мовлення та інтелект, але спостерігається відсутність інтересу до людини, бідна міміка та жести)</a:t>
            </a:r>
            <a:endParaRPr/>
          </a:p>
          <a:p>
            <a:pPr marL="0" lvl="0" indent="0" algn="just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Атиповий аутизм </a:t>
            </a: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(виявляється не відразу)</a:t>
            </a:r>
            <a:endParaRPr/>
          </a:p>
        </p:txBody>
      </p:sp>
      <p:pic>
        <p:nvPicPr>
          <p:cNvPr id="218" name="Google Shape;218;p6"/>
          <p:cNvPicPr preferRelativeResize="0"/>
          <p:nvPr/>
        </p:nvPicPr>
        <p:blipFill rotWithShape="1">
          <a:blip r:embed="rId3">
            <a:alphaModFix/>
          </a:blip>
          <a:srcRect l="19382" t="-135" r="22254" b="-1"/>
          <a:stretch/>
        </p:blipFill>
        <p:spPr>
          <a:xfrm>
            <a:off x="4641273" y="-6927"/>
            <a:ext cx="4502727" cy="5150427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6"/>
          <p:cNvSpPr txBox="1"/>
          <p:nvPr/>
        </p:nvSpPr>
        <p:spPr>
          <a:xfrm>
            <a:off x="4022464" y="4744749"/>
            <a:ext cx="5053442" cy="32370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50" b="1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Авторка матеріалів: Наталя Гладких</a:t>
            </a:r>
            <a:r>
              <a:rPr lang="uk-UA" sz="1050" b="0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, керівниця інклюзивних проєктів “Бачити серцем”, фіналістка ТОП-50 світової премії Global Teacher Prize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7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5644528" cy="5011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Невідповідна гра з іграшками;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Гіперактивність або пасивність;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Неможливість спілкування з іншими дітьми;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Плач або сміх без причини;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Дивна прив'язаність до деяких предметів;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Гіперчутливість до звуків;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Складнощі зі зміною предметів чи явищ;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Погане реагування на небезпеку;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 b="1">
                <a:latin typeface="Arial Narrow"/>
                <a:ea typeface="Arial Narrow"/>
                <a:cs typeface="Arial Narrow"/>
                <a:sym typeface="Arial Narrow"/>
              </a:rPr>
              <a:t>Відсутність мовлення, повторення за іншими або недорозвинення мовлення</a:t>
            </a:r>
            <a:endParaRPr/>
          </a:p>
          <a:p>
            <a:pPr marL="17145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endParaRPr b="1"/>
          </a:p>
        </p:txBody>
      </p:sp>
      <p:pic>
        <p:nvPicPr>
          <p:cNvPr id="226" name="Google Shape;226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66955" y="0"/>
            <a:ext cx="3429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7"/>
          <p:cNvSpPr txBox="1"/>
          <p:nvPr/>
        </p:nvSpPr>
        <p:spPr>
          <a:xfrm>
            <a:off x="4022464" y="4744749"/>
            <a:ext cx="5053442" cy="32370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50" b="1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Авторка матеріалів: Наталя Гладких</a:t>
            </a:r>
            <a:r>
              <a:rPr lang="uk-UA" sz="1050" b="0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, керівниця інклюзивних проєктів “Бачити серцем”, фіналістка ТОП-50 світової премії Global Teacher Prize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8"/>
          <p:cNvSpPr txBox="1">
            <a:spLocks noGrp="1"/>
          </p:cNvSpPr>
          <p:nvPr>
            <p:ph type="body" idx="2"/>
          </p:nvPr>
        </p:nvSpPr>
        <p:spPr>
          <a:xfrm>
            <a:off x="55419" y="117765"/>
            <a:ext cx="5485983" cy="4800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Не говорити голосно.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Не робити різких рухів.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Не дивитися пильно в очі дитині.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Не звертатись прямо до дитини.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Не бути занадто активним і нав’язливим.</a:t>
            </a:r>
            <a:endParaRPr/>
          </a:p>
          <a:p>
            <a:pPr marL="17145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endParaRPr b="1"/>
          </a:p>
        </p:txBody>
      </p:sp>
      <p:sp>
        <p:nvSpPr>
          <p:cNvPr id="233" name="Google Shape;233;p8"/>
          <p:cNvSpPr txBox="1">
            <a:spLocks noGrp="1"/>
          </p:cNvSpPr>
          <p:nvPr>
            <p:ph type="body" idx="4"/>
          </p:nvPr>
        </p:nvSpPr>
        <p:spPr>
          <a:xfrm>
            <a:off x="55419" y="2208681"/>
            <a:ext cx="5618953" cy="1468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Говоріть про те, що їм цікаво.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Малюйте та будуйте схеми для пояснення.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Давайте час на осмислення.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Не змушуйте дивитися в очі.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Проявляйте чуйність та терпіння.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Не змушуйте виконувати завдання, якщо дитина не хоче.</a:t>
            </a:r>
            <a:endParaRPr/>
          </a:p>
          <a:p>
            <a:pPr marL="17145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endParaRPr>
              <a:latin typeface="Arial Narrow"/>
              <a:ea typeface="Arial Narrow"/>
              <a:cs typeface="Arial Narrow"/>
              <a:sym typeface="Arial Narrow"/>
            </a:endParaRPr>
          </a:p>
          <a:p>
            <a:pPr marL="17145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endParaRPr/>
          </a:p>
        </p:txBody>
      </p:sp>
      <p:pic>
        <p:nvPicPr>
          <p:cNvPr id="234" name="Google Shape;234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74372" y="0"/>
            <a:ext cx="3469628" cy="5205911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8"/>
          <p:cNvSpPr txBox="1"/>
          <p:nvPr/>
        </p:nvSpPr>
        <p:spPr>
          <a:xfrm>
            <a:off x="4022464" y="4744749"/>
            <a:ext cx="5053442" cy="32370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50" b="1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Авторка матеріалів: Наталя Гладких</a:t>
            </a:r>
            <a:r>
              <a:rPr lang="uk-UA" sz="1050" b="0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, керівниця інклюзивних проєктів “Бачити серцем”, фіналістка ТОП-50 світової премії Global Teacher Prize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9"/>
          <p:cNvSpPr txBox="1">
            <a:spLocks noGrp="1"/>
          </p:cNvSpPr>
          <p:nvPr>
            <p:ph type="title"/>
          </p:nvPr>
        </p:nvSpPr>
        <p:spPr>
          <a:xfrm>
            <a:off x="361709" y="10283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uk-UA" b="1"/>
              <a:t> </a:t>
            </a:r>
            <a:r>
              <a:rPr lang="uk-UA" sz="3200" b="1"/>
              <a:t>ДЦП</a:t>
            </a:r>
            <a:endParaRPr sz="3200" b="1"/>
          </a:p>
        </p:txBody>
      </p:sp>
      <p:sp>
        <p:nvSpPr>
          <p:cNvPr id="241" name="Google Shape;241;p9"/>
          <p:cNvSpPr txBox="1">
            <a:spLocks noGrp="1"/>
          </p:cNvSpPr>
          <p:nvPr>
            <p:ph type="body" idx="2"/>
          </p:nvPr>
        </p:nvSpPr>
        <p:spPr>
          <a:xfrm>
            <a:off x="55418" y="2668376"/>
            <a:ext cx="5133109" cy="15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спастична форма;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750"/>
              </a:spcBef>
              <a:spcAft>
                <a:spcPts val="0"/>
              </a:spcAft>
              <a:buSzPts val="3200"/>
              <a:buNone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гіпотонічна форма;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750"/>
              </a:spcBef>
              <a:spcAft>
                <a:spcPts val="0"/>
              </a:spcAft>
              <a:buSzPts val="3200"/>
              <a:buNone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неконтрольовані мимовільні рухи (гіперкінези)</a:t>
            </a:r>
            <a:endParaRPr/>
          </a:p>
          <a:p>
            <a:pPr marL="171450" lvl="0" indent="0" algn="l" rtl="0">
              <a:lnSpc>
                <a:spcPct val="80000"/>
              </a:lnSpc>
              <a:spcBef>
                <a:spcPts val="750"/>
              </a:spcBef>
              <a:spcAft>
                <a:spcPts val="0"/>
              </a:spcAft>
              <a:buSzPts val="3600"/>
              <a:buNone/>
            </a:pPr>
            <a:endParaRPr sz="2700"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42" name="Google Shape;242;p9"/>
          <p:cNvSpPr txBox="1">
            <a:spLocks noGrp="1"/>
          </p:cNvSpPr>
          <p:nvPr>
            <p:ph type="body" idx="4"/>
          </p:nvPr>
        </p:nvSpPr>
        <p:spPr>
          <a:xfrm>
            <a:off x="55418" y="1004455"/>
            <a:ext cx="5197225" cy="401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пересувається за допомогою;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не пересувається самостійно;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пересувається на візочку;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None/>
            </a:pPr>
            <a:r>
              <a:rPr lang="uk-UA">
                <a:latin typeface="Arial Narrow"/>
                <a:ea typeface="Arial Narrow"/>
                <a:cs typeface="Arial Narrow"/>
                <a:sym typeface="Arial Narrow"/>
              </a:rPr>
              <a:t>порушення рівноваги та координації</a:t>
            </a:r>
            <a:endParaRPr>
              <a:latin typeface="Arial Narrow"/>
              <a:ea typeface="Arial Narrow"/>
              <a:cs typeface="Arial Narrow"/>
              <a:sym typeface="Arial Narrow"/>
            </a:endParaRPr>
          </a:p>
          <a:p>
            <a:pPr marL="2914650" lvl="8" indent="-857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pic>
        <p:nvPicPr>
          <p:cNvPr id="243" name="Google Shape;24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87170" y="0"/>
            <a:ext cx="3556831" cy="5336752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9"/>
          <p:cNvSpPr txBox="1"/>
          <p:nvPr/>
        </p:nvSpPr>
        <p:spPr>
          <a:xfrm>
            <a:off x="4022464" y="4744749"/>
            <a:ext cx="5053442" cy="32370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50" b="1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Авторка матеріалів: Наталя Гладких</a:t>
            </a:r>
            <a:r>
              <a:rPr lang="uk-UA" sz="1050" b="0" i="0" u="none" strike="noStrike" cap="none">
                <a:solidFill>
                  <a:srgbClr val="101A2D"/>
                </a:solidFill>
                <a:latin typeface="Arial"/>
                <a:ea typeface="Arial"/>
                <a:cs typeface="Arial"/>
                <a:sym typeface="Arial"/>
              </a:rPr>
              <a:t>, керівниця інклюзивних проєктів “Бачити серцем”, фіналістка ТОП-50 світової премії Global Teacher Prize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ly template">
  <a:themeElements>
    <a:clrScheme name="Custom 347">
      <a:dk1>
        <a:srgbClr val="21355A"/>
      </a:dk1>
      <a:lt1>
        <a:srgbClr val="FFFFFF"/>
      </a:lt1>
      <a:dk2>
        <a:srgbClr val="59BB00"/>
      </a:dk2>
      <a:lt2>
        <a:srgbClr val="00BABE"/>
      </a:lt2>
      <a:accent1>
        <a:srgbClr val="3AA0FF"/>
      </a:accent1>
      <a:accent2>
        <a:srgbClr val="3924BB"/>
      </a:accent2>
      <a:accent3>
        <a:srgbClr val="D63ED1"/>
      </a:accent3>
      <a:accent4>
        <a:srgbClr val="FF0000"/>
      </a:accent4>
      <a:accent5>
        <a:srgbClr val="FF8200"/>
      </a:accent5>
      <a:accent6>
        <a:srgbClr val="FFCC00"/>
      </a:accent6>
      <a:hlink>
        <a:srgbClr val="1C7AD3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861</Words>
  <Application>Microsoft Office PowerPoint</Application>
  <PresentationFormat>Экран (16:9)</PresentationFormat>
  <Paragraphs>103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Nunito</vt:lpstr>
      <vt:lpstr>Calibri</vt:lpstr>
      <vt:lpstr>Noto Sans Symbols</vt:lpstr>
      <vt:lpstr>Arial Narrow</vt:lpstr>
      <vt:lpstr>Mali</vt:lpstr>
      <vt:lpstr>Book Antiqua</vt:lpstr>
      <vt:lpstr>Ely template</vt:lpstr>
      <vt:lpstr>КОМУНІКАЦІЯ В ІНКЛЮЗИВНОМУ СЕРЕДОВИЩІ: ТЕ, ЩО ПОВИНЕН ЗНАТИ КОЖНИЙ ОСВІТЯНИН</vt:lpstr>
      <vt:lpstr>Презентация PowerPoint</vt:lpstr>
      <vt:lpstr>Порушення зору</vt:lpstr>
      <vt:lpstr>Презентация PowerPoint</vt:lpstr>
      <vt:lpstr>Презентация PowerPoint</vt:lpstr>
      <vt:lpstr> РДА (ранній дитячий аутизм)</vt:lpstr>
      <vt:lpstr>Презентация PowerPoint</vt:lpstr>
      <vt:lpstr>Презентация PowerPoint</vt:lpstr>
      <vt:lpstr> ДЦП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КОМУНІКАЦІЯ В ІНКЛЮЗИВНОМУ СЕРЕДОВИЩІ: ТЕ, ЩО ПОВИНЕН ЗНАТИ КОЖНИЙ ОСВІТЯНИН</dc:title>
  <cp:lastModifiedBy>ALUONA</cp:lastModifiedBy>
  <cp:revision>1</cp:revision>
  <dcterms:modified xsi:type="dcterms:W3CDTF">2021-08-17T08:19:15Z</dcterms:modified>
</cp:coreProperties>
</file>